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3" r:id="rId5"/>
    <p:sldId id="287" r:id="rId6"/>
    <p:sldId id="282" r:id="rId7"/>
    <p:sldId id="288" r:id="rId8"/>
    <p:sldId id="280" r:id="rId9"/>
    <p:sldId id="291" r:id="rId10"/>
    <p:sldId id="292" r:id="rId11"/>
    <p:sldId id="293" r:id="rId12"/>
    <p:sldId id="289" r:id="rId13"/>
    <p:sldId id="284" r:id="rId14"/>
    <p:sldId id="290" r:id="rId15"/>
    <p:sldId id="264" r:id="rId16"/>
    <p:sldId id="268" r:id="rId17"/>
  </p:sldIdLst>
  <p:sldSz cx="12190413" cy="6858000"/>
  <p:notesSz cx="9144000" cy="6858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icrosoft YaHei" panose="020B0503020204020204" pitchFamily="34" charset="-122"/>
      <p:regular r:id="rId23"/>
      <p:bold r:id="rId24"/>
    </p:embeddedFont>
    <p:embeddedFont>
      <p:font typeface="Microsoft YaHei UI" panose="020B0503020204020204" pitchFamily="34" charset="-122"/>
      <p:regular r:id="rId25"/>
      <p:bold r:id="rId26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7979"/>
    <a:srgbClr val="4F81BD"/>
    <a:srgbClr val="F68426"/>
    <a:srgbClr val="70E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98182" autoAdjust="0"/>
  </p:normalViewPr>
  <p:slideViewPr>
    <p:cSldViewPr>
      <p:cViewPr varScale="1">
        <p:scale>
          <a:sx n="82" d="100"/>
          <a:sy n="82" d="100"/>
        </p:scale>
        <p:origin x="69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4AC6C-C293-442B-A641-08072F6BDAE3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F56AE-DF90-46E9-99D3-974856DC54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755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F56AE-DF90-46E9-99D3-974856DC540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5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F56AE-DF90-46E9-99D3-974856DC540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15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群組 87"/>
          <p:cNvGrpSpPr/>
          <p:nvPr userDrawn="1"/>
        </p:nvGrpSpPr>
        <p:grpSpPr>
          <a:xfrm>
            <a:off x="1180541" y="726122"/>
            <a:ext cx="6557868" cy="5086478"/>
            <a:chOff x="1180541" y="726122"/>
            <a:chExt cx="6557868" cy="5086478"/>
          </a:xfrm>
        </p:grpSpPr>
        <p:grpSp>
          <p:nvGrpSpPr>
            <p:cNvPr id="8" name="组合 2"/>
            <p:cNvGrpSpPr/>
            <p:nvPr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rgbClr val="00B050"/>
            </a:solidFill>
          </p:grpSpPr>
          <p:sp>
            <p:nvSpPr>
              <p:cNvPr id="71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3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4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6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7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8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4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5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9" name="组合 3"/>
            <p:cNvGrpSpPr>
              <a:grpSpLocks noChangeAspect="1"/>
            </p:cNvGrpSpPr>
            <p:nvPr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rgbClr val="92D050"/>
            </a:solidFill>
          </p:grpSpPr>
          <p:sp>
            <p:nvSpPr>
              <p:cNvPr id="60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1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2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5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6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7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0" name="Group 26"/>
            <p:cNvGrpSpPr>
              <a:grpSpLocks noChangeAspect="1"/>
            </p:cNvGrpSpPr>
            <p:nvPr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rgbClr val="0070C0"/>
            </a:solidFill>
          </p:grpSpPr>
          <p:sp>
            <p:nvSpPr>
              <p:cNvPr id="58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11" name="Freeform 111"/>
            <p:cNvSpPr>
              <a:spLocks noChangeAspect="1" noEditPoints="1"/>
            </p:cNvSpPr>
            <p:nvPr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12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rgbClr val="0070C0"/>
            </a:solidFill>
          </p:grpSpPr>
          <p:sp>
            <p:nvSpPr>
              <p:cNvPr id="49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0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4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6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3" name="组合 44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rgbClr val="00B0F0"/>
            </a:solidFill>
          </p:grpSpPr>
          <p:sp>
            <p:nvSpPr>
              <p:cNvPr id="34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5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6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8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9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0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5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6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4" name="组合 60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rgbClr val="00B0F0"/>
            </a:solidFill>
          </p:grpSpPr>
          <p:sp>
            <p:nvSpPr>
              <p:cNvPr id="23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4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0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5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rgbClr val="00B050"/>
            </a:solidFill>
          </p:grpSpPr>
          <p:sp>
            <p:nvSpPr>
              <p:cNvPr id="21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16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17" name="组合 97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18" name="椭圆 77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9" name="椭圆 78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20" name="椭圆 79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6" name="任意多边形 84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任意多边形 85"/>
          <p:cNvSpPr/>
          <p:nvPr userDrawn="1"/>
        </p:nvSpPr>
        <p:spPr>
          <a:xfrm flipH="1">
            <a:off x="0" y="0"/>
            <a:ext cx="1032049" cy="6894518"/>
          </a:xfrm>
          <a:custGeom>
            <a:avLst/>
            <a:gdLst>
              <a:gd name="connsiteX0" fmla="*/ 1032049 w 1032049"/>
              <a:gd name="connsiteY0" fmla="*/ 0 h 3392932"/>
              <a:gd name="connsiteX1" fmla="*/ 1032049 w 1032049"/>
              <a:gd name="connsiteY1" fmla="*/ 3392932 h 3392932"/>
              <a:gd name="connsiteX2" fmla="*/ 0 w 1032049"/>
              <a:gd name="connsiteY2" fmla="*/ 3392932 h 3392932"/>
              <a:gd name="connsiteX3" fmla="*/ 150144 w 1032049"/>
              <a:gd name="connsiteY3" fmla="*/ 3158730 h 3392932"/>
              <a:gd name="connsiteX4" fmla="*/ 1032049 w 1032049"/>
              <a:gd name="connsiteY4" fmla="*/ 0 h 33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49" h="3392932">
                <a:moveTo>
                  <a:pt x="1032049" y="0"/>
                </a:moveTo>
                <a:lnTo>
                  <a:pt x="1032049" y="3392932"/>
                </a:lnTo>
                <a:lnTo>
                  <a:pt x="0" y="3392932"/>
                </a:lnTo>
                <a:lnTo>
                  <a:pt x="150144" y="3158730"/>
                </a:lnTo>
                <a:cubicBezTo>
                  <a:pt x="709778" y="2237695"/>
                  <a:pt x="1032049" y="1156483"/>
                  <a:pt x="103204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42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8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9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0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1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2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13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4461363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805991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6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7" name="文本占位符 20"/>
          <p:cNvSpPr>
            <a:spLocks noGrp="1"/>
          </p:cNvSpPr>
          <p:nvPr>
            <p:ph type="body" sz="quarter" idx="16" hasCustomPrompt="1"/>
          </p:nvPr>
        </p:nvSpPr>
        <p:spPr>
          <a:xfrm>
            <a:off x="4461363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17" hasCustomPrompt="1"/>
          </p:nvPr>
        </p:nvSpPr>
        <p:spPr>
          <a:xfrm>
            <a:off x="8059910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9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92995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20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92995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21" name="文本占位符 29"/>
          <p:cNvSpPr>
            <a:spLocks noGrp="1"/>
          </p:cNvSpPr>
          <p:nvPr>
            <p:ph type="body" sz="quarter" idx="20" hasCustomPrompt="1"/>
          </p:nvPr>
        </p:nvSpPr>
        <p:spPr>
          <a:xfrm>
            <a:off x="5668513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22" name="文本占位符 29"/>
          <p:cNvSpPr>
            <a:spLocks noGrp="1"/>
          </p:cNvSpPr>
          <p:nvPr>
            <p:ph type="body" sz="quarter" idx="21" hasCustomPrompt="1"/>
          </p:nvPr>
        </p:nvSpPr>
        <p:spPr>
          <a:xfrm>
            <a:off x="5668513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23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9290089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24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9290089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25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92995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26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92995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27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5668513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28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5668513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29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9290089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29" hasCustomPrompt="1"/>
          </p:nvPr>
        </p:nvSpPr>
        <p:spPr>
          <a:xfrm>
            <a:off x="9290089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47270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群組 86"/>
          <p:cNvGrpSpPr/>
          <p:nvPr userDrawn="1"/>
        </p:nvGrpSpPr>
        <p:grpSpPr>
          <a:xfrm>
            <a:off x="2816272" y="885761"/>
            <a:ext cx="6557868" cy="5086478"/>
            <a:chOff x="1180541" y="726122"/>
            <a:chExt cx="6557868" cy="5086478"/>
          </a:xfrm>
        </p:grpSpPr>
        <p:grpSp>
          <p:nvGrpSpPr>
            <p:cNvPr id="7" name="组合 2"/>
            <p:cNvGrpSpPr/>
            <p:nvPr userDrawn="1"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rgbClr val="00B050"/>
            </a:solidFill>
          </p:grpSpPr>
          <p:sp>
            <p:nvSpPr>
              <p:cNvPr id="8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9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0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1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2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3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4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5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6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7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9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23" name="组合 3"/>
            <p:cNvGrpSpPr>
              <a:grpSpLocks noChangeAspect="1"/>
            </p:cNvGrpSpPr>
            <p:nvPr userDrawn="1"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rgbClr val="92D050"/>
            </a:solidFill>
          </p:grpSpPr>
          <p:sp>
            <p:nvSpPr>
              <p:cNvPr id="24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0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4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35" name="Group 26"/>
            <p:cNvGrpSpPr>
              <a:grpSpLocks noChangeAspect="1"/>
            </p:cNvGrpSpPr>
            <p:nvPr userDrawn="1"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rgbClr val="0070C0"/>
            </a:solidFill>
          </p:grpSpPr>
          <p:sp>
            <p:nvSpPr>
              <p:cNvPr id="36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38" name="Freeform 111"/>
            <p:cNvSpPr>
              <a:spLocks noChangeAspect="1" noEditPoints="1"/>
            </p:cNvSpPr>
            <p:nvPr userDrawn="1"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39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rgbClr val="0070C0"/>
            </a:solidFill>
          </p:grpSpPr>
          <p:sp>
            <p:nvSpPr>
              <p:cNvPr id="40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5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6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49" name="组合 44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rgbClr val="00B0F0"/>
            </a:solidFill>
          </p:grpSpPr>
          <p:sp>
            <p:nvSpPr>
              <p:cNvPr id="50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4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6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8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0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1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2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65" name="组合 60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rgbClr val="00B0F0"/>
            </a:solidFill>
          </p:grpSpPr>
          <p:sp>
            <p:nvSpPr>
              <p:cNvPr id="66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7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1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3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4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6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77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rgbClr val="00B050"/>
            </a:solidFill>
          </p:grpSpPr>
          <p:sp>
            <p:nvSpPr>
              <p:cNvPr id="78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9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80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81" name="组合 97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82" name="椭圆 77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83" name="椭圆 78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84" name="椭圆 79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5" name="任意多边形 84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任意多边形 85"/>
          <p:cNvSpPr/>
          <p:nvPr userDrawn="1"/>
        </p:nvSpPr>
        <p:spPr>
          <a:xfrm flipH="1">
            <a:off x="0" y="0"/>
            <a:ext cx="1032049" cy="6894518"/>
          </a:xfrm>
          <a:custGeom>
            <a:avLst/>
            <a:gdLst>
              <a:gd name="connsiteX0" fmla="*/ 1032049 w 1032049"/>
              <a:gd name="connsiteY0" fmla="*/ 0 h 3392932"/>
              <a:gd name="connsiteX1" fmla="*/ 1032049 w 1032049"/>
              <a:gd name="connsiteY1" fmla="*/ 3392932 h 3392932"/>
              <a:gd name="connsiteX2" fmla="*/ 0 w 1032049"/>
              <a:gd name="connsiteY2" fmla="*/ 3392932 h 3392932"/>
              <a:gd name="connsiteX3" fmla="*/ 150144 w 1032049"/>
              <a:gd name="connsiteY3" fmla="*/ 3158730 h 3392932"/>
              <a:gd name="connsiteX4" fmla="*/ 1032049 w 1032049"/>
              <a:gd name="connsiteY4" fmla="*/ 0 h 33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49" h="3392932">
                <a:moveTo>
                  <a:pt x="1032049" y="0"/>
                </a:moveTo>
                <a:lnTo>
                  <a:pt x="1032049" y="3392932"/>
                </a:lnTo>
                <a:lnTo>
                  <a:pt x="0" y="3392932"/>
                </a:lnTo>
                <a:lnTo>
                  <a:pt x="150144" y="3158730"/>
                </a:lnTo>
                <a:cubicBezTo>
                  <a:pt x="709778" y="2237695"/>
                  <a:pt x="1032049" y="1156483"/>
                  <a:pt x="103204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803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rgbClr val="0070C0">
              <a:alpha val="80000"/>
            </a:srgbClr>
          </a:solidFill>
        </p:grpSpPr>
        <p:sp>
          <p:nvSpPr>
            <p:cNvPr id="9" name="圆角矩形 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3"/>
            <p:cNvSpPr/>
            <p:nvPr/>
          </p:nvSpPr>
          <p:spPr>
            <a:xfrm>
              <a:off x="77003" y="770021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 9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8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10"/>
          <p:cNvCxnSpPr/>
          <p:nvPr userDrawn="1"/>
        </p:nvCxnSpPr>
        <p:spPr>
          <a:xfrm>
            <a:off x="0" y="4745255"/>
            <a:ext cx="12192000" cy="116465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1"/>
          <p:cNvCxnSpPr/>
          <p:nvPr userDrawn="1"/>
        </p:nvCxnSpPr>
        <p:spPr>
          <a:xfrm flipV="1">
            <a:off x="0" y="5534527"/>
            <a:ext cx="12192000" cy="25988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2"/>
          <p:cNvCxnSpPr/>
          <p:nvPr userDrawn="1"/>
        </p:nvCxnSpPr>
        <p:spPr>
          <a:xfrm flipV="1">
            <a:off x="0" y="5265019"/>
            <a:ext cx="12192000" cy="123203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3" name="组合 14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rgbClr val="0070C0">
              <a:alpha val="80000"/>
            </a:srgbClr>
          </a:solidFill>
        </p:grpSpPr>
        <p:sp>
          <p:nvSpPr>
            <p:cNvPr id="14" name="圆角矩形 15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6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7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8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9291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597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10C4A-6870-42B7-AD25-0813E9CF0721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3C7EC-01EB-42FC-A4D7-DF29BD66DA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60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0424052/107-1-33/blob/master/README.md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 txBox="1">
            <a:spLocks/>
          </p:cNvSpPr>
          <p:nvPr/>
        </p:nvSpPr>
        <p:spPr>
          <a:xfrm>
            <a:off x="2733724" y="3069757"/>
            <a:ext cx="3546635" cy="757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zh-TW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Kaiti TC" charset="-120"/>
              </a:rPr>
              <a:t>攤商即時資訊平台 </a:t>
            </a:r>
            <a:endParaRPr lang="zh-CN" altLang="en-US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Kaiti TC" charset="-120"/>
            </a:endParaRPr>
          </a:p>
        </p:txBody>
      </p:sp>
      <p:cxnSp>
        <p:nvCxnSpPr>
          <p:cNvPr id="5" name="直接连接符 5"/>
          <p:cNvCxnSpPr/>
          <p:nvPr/>
        </p:nvCxnSpPr>
        <p:spPr>
          <a:xfrm>
            <a:off x="3120935" y="3706553"/>
            <a:ext cx="2772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1"/>
          <p:cNvSpPr txBox="1">
            <a:spLocks/>
          </p:cNvSpPr>
          <p:nvPr/>
        </p:nvSpPr>
        <p:spPr>
          <a:xfrm>
            <a:off x="3097491" y="3840135"/>
            <a:ext cx="2819101" cy="100642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zh-CN" sz="4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Vendors</a:t>
            </a:r>
            <a:endParaRPr kumimoji="1" lang="zh-CN" altLang="en-US" sz="48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占位符 3"/>
          <p:cNvSpPr txBox="1">
            <a:spLocks/>
          </p:cNvSpPr>
          <p:nvPr/>
        </p:nvSpPr>
        <p:spPr>
          <a:xfrm>
            <a:off x="7103318" y="4077869"/>
            <a:ext cx="4824536" cy="2519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200" dirty="0">
                <a:solidFill>
                  <a:srgbClr val="0070C0"/>
                </a:solidFill>
                <a:latin typeface="華康中圓體" panose="020F0509000000000000" pitchFamily="49" charset="-120"/>
                <a:ea typeface="華康中圓體" panose="020F0509000000000000" pitchFamily="49" charset="-120"/>
                <a:cs typeface="Kaiti TC" charset="-120"/>
              </a:rPr>
              <a:t>團隊名稱：</a:t>
            </a:r>
            <a:r>
              <a:rPr lang="en-US" altLang="zh-TW" sz="2200" dirty="0">
                <a:solidFill>
                  <a:srgbClr val="0070C0"/>
                </a:solidFill>
                <a:latin typeface="華康中圓體" panose="020F0509000000000000" pitchFamily="49" charset="-120"/>
                <a:ea typeface="華康中圓體" panose="020F0509000000000000" pitchFamily="49" charset="-120"/>
                <a:cs typeface="Kaiti TC" charset="-120"/>
              </a:rPr>
              <a:t>Vendors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200" dirty="0">
                <a:solidFill>
                  <a:srgbClr val="0070C0"/>
                </a:solidFill>
                <a:latin typeface="華康中圓體" panose="020F0509000000000000" pitchFamily="49" charset="-120"/>
                <a:ea typeface="華康中圓體" panose="020F0509000000000000" pitchFamily="49" charset="-120"/>
                <a:cs typeface="Kaiti TC" charset="-120"/>
              </a:rPr>
              <a:t>團隊成員：國立高雄第一科技大學</a:t>
            </a:r>
            <a:endParaRPr lang="en-US" altLang="zh-TW" sz="2200" dirty="0">
              <a:solidFill>
                <a:srgbClr val="0070C0"/>
              </a:solidFill>
              <a:latin typeface="華康中圓體" panose="020F0509000000000000" pitchFamily="49" charset="-120"/>
              <a:ea typeface="華康中圓體" panose="020F0509000000000000" pitchFamily="49" charset="-120"/>
              <a:cs typeface="Kaiti TC" charset="-12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200" dirty="0">
                <a:solidFill>
                  <a:srgbClr val="0070C0"/>
                </a:solidFill>
                <a:latin typeface="華康中圓體" panose="020F0509000000000000" pitchFamily="49" charset="-120"/>
                <a:ea typeface="華康中圓體" panose="020F0509000000000000" pitchFamily="49" charset="-120"/>
                <a:cs typeface="Kaiti TC" charset="-120"/>
              </a:rPr>
              <a:t>　　　　　謝知晏、吳明原、陸麗文</a:t>
            </a:r>
            <a:endParaRPr lang="en-US" altLang="zh-TW" sz="2200" dirty="0">
              <a:solidFill>
                <a:srgbClr val="0070C0"/>
              </a:solidFill>
              <a:latin typeface="華康中圓體" panose="020F0509000000000000" pitchFamily="49" charset="-120"/>
              <a:ea typeface="華康中圓體" panose="020F0509000000000000" pitchFamily="49" charset="-120"/>
              <a:cs typeface="Kaiti TC" charset="-12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200" dirty="0">
                <a:solidFill>
                  <a:srgbClr val="0070C0"/>
                </a:solidFill>
                <a:latin typeface="華康中圓體" panose="020F0509000000000000" pitchFamily="49" charset="-120"/>
                <a:ea typeface="華康中圓體" panose="020F0509000000000000" pitchFamily="49" charset="-120"/>
                <a:cs typeface="Kaiti TC" charset="-120"/>
              </a:rPr>
              <a:t>指導老師：蘇國瑋 教授</a:t>
            </a:r>
            <a:endParaRPr lang="zh-CN" altLang="en-US" sz="2200" dirty="0">
              <a:solidFill>
                <a:srgbClr val="0070C0"/>
              </a:solidFill>
              <a:latin typeface="華康中圓體" panose="020F0509000000000000" pitchFamily="49" charset="-120"/>
              <a:ea typeface="華康中圓體" panose="020F0509000000000000" pitchFamily="49" charset="-120"/>
              <a:cs typeface="Kai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711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 txBox="1">
            <a:spLocks/>
          </p:cNvSpPr>
          <p:nvPr/>
        </p:nvSpPr>
        <p:spPr>
          <a:xfrm>
            <a:off x="835276" y="724444"/>
            <a:ext cx="5739695" cy="544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zh-CN" alt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ea typeface="華康中圓體" panose="020F0509000000000000" pitchFamily="49" charset="-120"/>
              </a:rPr>
              <a:t>測試計畫</a:t>
            </a:r>
          </a:p>
        </p:txBody>
      </p:sp>
      <p:sp>
        <p:nvSpPr>
          <p:cNvPr id="27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10/17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8B7130-4EE1-4040-871D-02CD3F3453C2}"/>
              </a:ext>
            </a:extLst>
          </p:cNvPr>
          <p:cNvSpPr/>
          <p:nvPr/>
        </p:nvSpPr>
        <p:spPr>
          <a:xfrm>
            <a:off x="910630" y="2132856"/>
            <a:ext cx="9793088" cy="3412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609600" algn="just" hangingPunct="0">
              <a:lnSpc>
                <a:spcPts val="2700"/>
              </a:lnSpc>
              <a:spcBef>
                <a:spcPts val="600"/>
              </a:spcBef>
              <a:spcAft>
                <a:spcPts val="1800"/>
              </a:spcAft>
            </a:pP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步驟一：將資料分兩大部分收集，一是對互惠原則與介面研究做文獻、書刊等資料收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集，二是針對社群集點應用程式系統做調查，收集使用者資訊與需求，之後針對這兩部分資料進行分析，且做兩者的結合。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-609600" algn="just" hangingPunct="0">
              <a:lnSpc>
                <a:spcPts val="2700"/>
              </a:lnSpc>
              <a:spcBef>
                <a:spcPts val="600"/>
              </a:spcBef>
              <a:spcAft>
                <a:spcPts val="1800"/>
              </a:spcAft>
            </a:pP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步驟二：針對上步驟所收集之資料，大致列出系統所需要之功能，並找出對於介面適當之解決方案，且加入系統，成為系統要素之一。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-609600" algn="just" hangingPunct="0">
              <a:lnSpc>
                <a:spcPts val="2700"/>
              </a:lnSpc>
              <a:spcBef>
                <a:spcPts val="600"/>
              </a:spcBef>
              <a:spcAft>
                <a:spcPts val="1800"/>
              </a:spcAft>
            </a:pP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步驟三：對系統功能做細部調整與修正，並繪製系統介面初步設計圖。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-609600" algn="just" hangingPunct="0">
              <a:lnSpc>
                <a:spcPts val="2700"/>
              </a:lnSpc>
              <a:spcBef>
                <a:spcPts val="600"/>
              </a:spcBef>
              <a:spcAft>
                <a:spcPts val="1800"/>
              </a:spcAft>
            </a:pP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步驟四：根據上述步驟之結果，進行系統建置，並對系統介面做調整。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4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 txBox="1">
            <a:spLocks/>
          </p:cNvSpPr>
          <p:nvPr/>
        </p:nvSpPr>
        <p:spPr>
          <a:xfrm>
            <a:off x="835276" y="724444"/>
            <a:ext cx="5739695" cy="544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zh-CN" alt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ea typeface="華康中圓體" panose="020F0509000000000000" pitchFamily="49" charset="-120"/>
              </a:rPr>
              <a:t>測試計畫</a:t>
            </a:r>
          </a:p>
        </p:txBody>
      </p:sp>
      <p:sp>
        <p:nvSpPr>
          <p:cNvPr id="27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11/17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8B7130-4EE1-4040-871D-02CD3F3453C2}"/>
              </a:ext>
            </a:extLst>
          </p:cNvPr>
          <p:cNvSpPr/>
          <p:nvPr/>
        </p:nvSpPr>
        <p:spPr>
          <a:xfrm>
            <a:off x="1054646" y="1484784"/>
            <a:ext cx="9361040" cy="441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609600" algn="just" hangingPunct="0">
              <a:lnSpc>
                <a:spcPts val="27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步驟五：系統完成後，進行系統測試及除錯，系統測試對象分為以下：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-228600" algn="just" hangingPunct="0">
              <a:lnSpc>
                <a:spcPts val="2700"/>
              </a:lnSpc>
              <a:spcAft>
                <a:spcPts val="600"/>
              </a:spcAft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內部開發人員：針對系統功能進行測試，模擬使用者情境進行操作測試，評估介面是否設計得當。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-228600" algn="just" hangingPunct="0">
              <a:lnSpc>
                <a:spcPts val="2700"/>
              </a:lnSpc>
              <a:spcAft>
                <a:spcPts val="1800"/>
              </a:spcAft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外部應用程式使用者：以問卷方式調查系統功能、操作流程的易學、易用性，以及介面上視覺感受。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 hangingPunct="0">
              <a:lnSpc>
                <a:spcPts val="2700"/>
              </a:lnSpc>
              <a:spcBef>
                <a:spcPts val="600"/>
              </a:spcBef>
              <a:spcAft>
                <a:spcPts val="1800"/>
              </a:spcAft>
            </a:pP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將上述二種結果進行彙整，以做為後續系統改善依據。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-609600" algn="just" hangingPunct="0">
              <a:lnSpc>
                <a:spcPts val="2700"/>
              </a:lnSpc>
              <a:spcBef>
                <a:spcPts val="600"/>
              </a:spcBef>
              <a:spcAft>
                <a:spcPts val="1800"/>
              </a:spcAft>
            </a:pP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步驟六：測試完成後，針對各年齡層使用者進行使用者互動滿意度調查，來驗證系統的可用性與主觀性評估。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-609600" algn="just" hangingPunct="0">
              <a:lnSpc>
                <a:spcPts val="2700"/>
              </a:lnSpc>
              <a:spcBef>
                <a:spcPts val="600"/>
              </a:spcBef>
              <a:spcAft>
                <a:spcPts val="1800"/>
              </a:spcAft>
            </a:pP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步驟七：定期維護與更新作業。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029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691706" y="2852412"/>
            <a:ext cx="2807000" cy="1728716"/>
            <a:chOff x="4707526" y="2649451"/>
            <a:chExt cx="2807000" cy="1728716"/>
          </a:xfrm>
        </p:grpSpPr>
        <p:sp>
          <p:nvSpPr>
            <p:cNvPr id="2" name="文本占位符 1"/>
            <p:cNvSpPr txBox="1">
              <a:spLocks/>
            </p:cNvSpPr>
            <p:nvPr/>
          </p:nvSpPr>
          <p:spPr>
            <a:xfrm>
              <a:off x="4707526" y="2649451"/>
              <a:ext cx="2807000" cy="108952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72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 panose="020B0604020202020204" pitchFamily="34" charset="-120"/>
                  <a:cs typeface="Times New Roman" panose="02020603050405020304" pitchFamily="18" charset="0"/>
                </a:rPr>
                <a:t>Part </a:t>
              </a:r>
              <a:r>
                <a:rPr lang="en-US" altLang="zh-TW" sz="72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 panose="020B0604020202020204" pitchFamily="34" charset="-120"/>
                  <a:cs typeface="Times New Roman" panose="02020603050405020304" pitchFamily="18" charset="0"/>
                </a:rPr>
                <a:t>4</a:t>
              </a:r>
              <a:endParaRPr lang="zh-CN" altLang="en-US" sz="72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" name="文本占位符 2"/>
            <p:cNvSpPr txBox="1">
              <a:spLocks/>
            </p:cNvSpPr>
            <p:nvPr/>
          </p:nvSpPr>
          <p:spPr>
            <a:xfrm>
              <a:off x="4992771" y="3731836"/>
              <a:ext cx="2236511" cy="64633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zh-TW" altLang="en-US" sz="4000" b="1" dirty="0">
                  <a:solidFill>
                    <a:srgbClr val="0070C0"/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  <a:cs typeface="Arial" panose="020B0604020202020204" pitchFamily="34" charset="0"/>
                </a:rPr>
                <a:t>目前進度</a:t>
              </a:r>
            </a:p>
          </p:txBody>
        </p:sp>
      </p:grpSp>
      <p:sp>
        <p:nvSpPr>
          <p:cNvPr id="8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12/17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181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 txBox="1">
            <a:spLocks/>
          </p:cNvSpPr>
          <p:nvPr/>
        </p:nvSpPr>
        <p:spPr>
          <a:xfrm>
            <a:off x="835276" y="724444"/>
            <a:ext cx="5739695" cy="544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zh-CN" alt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ea typeface="華康中圓體" panose="020F0509000000000000" pitchFamily="49" charset="-120"/>
              </a:rPr>
              <a:t>目前進度</a:t>
            </a:r>
          </a:p>
        </p:txBody>
      </p:sp>
      <p:sp>
        <p:nvSpPr>
          <p:cNvPr id="27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13/17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攤商即時資訊平台-Vendors-介紹影片">
            <a:hlinkClick r:id="" action="ppaction://media"/>
            <a:extLst>
              <a:ext uri="{FF2B5EF4-FFF2-40B4-BE49-F238E27FC236}">
                <a16:creationId xmlns:a16="http://schemas.microsoft.com/office/drawing/2014/main" id="{29CEDB47-1063-4FA9-85DE-D6C60A2F0F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6654" y="1268760"/>
            <a:ext cx="8769375" cy="493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3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>
            <a:spLocks/>
          </p:cNvSpPr>
          <p:nvPr/>
        </p:nvSpPr>
        <p:spPr>
          <a:xfrm>
            <a:off x="4674769" y="2852412"/>
            <a:ext cx="2807000" cy="10895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72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Part </a:t>
            </a:r>
            <a:r>
              <a:rPr lang="en-US" altLang="zh-TW" sz="72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5</a:t>
            </a:r>
            <a:endParaRPr lang="zh-CN" altLang="en-US" sz="7200" b="1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4439022" y="3934797"/>
            <a:ext cx="3278495" cy="6463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TW" sz="4000" b="1" dirty="0">
                <a:solidFill>
                  <a:srgbClr val="0070C0"/>
                </a:solidFill>
                <a:latin typeface="華康中圓體" panose="020F0509000000000000" pitchFamily="49" charset="-120"/>
                <a:ea typeface="華康中圓體" panose="020F0509000000000000" pitchFamily="49" charset="-120"/>
                <a:cs typeface="Arial" panose="020B0604020202020204" pitchFamily="34" charset="0"/>
              </a:rPr>
              <a:t>GITHUB</a:t>
            </a:r>
            <a:r>
              <a:rPr kumimoji="1" lang="zh-TW" altLang="en-US" sz="4000" b="1" dirty="0">
                <a:solidFill>
                  <a:srgbClr val="0070C0"/>
                </a:solidFill>
                <a:latin typeface="華康中圓體" panose="020F0509000000000000" pitchFamily="49" charset="-120"/>
                <a:ea typeface="華康中圓體" panose="020F0509000000000000" pitchFamily="49" charset="-120"/>
                <a:cs typeface="Arial" panose="020B0604020202020204" pitchFamily="34" charset="0"/>
              </a:rPr>
              <a:t>展示</a:t>
            </a:r>
          </a:p>
          <a:p>
            <a:pPr marL="0" indent="0" algn="ctr">
              <a:buNone/>
            </a:pPr>
            <a:endParaRPr kumimoji="1" lang="zh-TW" altLang="en-US" sz="4000" b="1" dirty="0">
              <a:solidFill>
                <a:srgbClr val="0070C0"/>
              </a:solidFill>
              <a:latin typeface="華康中圓體" panose="020F0509000000000000" pitchFamily="49" charset="-120"/>
              <a:ea typeface="華康中圓體" panose="020F0509000000000000" pitchFamily="49" charset="-120"/>
              <a:cs typeface="Arial" panose="020B0604020202020204" pitchFamily="34" charset="0"/>
            </a:endParaRPr>
          </a:p>
        </p:txBody>
      </p:sp>
      <p:sp>
        <p:nvSpPr>
          <p:cNvPr id="8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14/17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957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 txBox="1">
            <a:spLocks/>
          </p:cNvSpPr>
          <p:nvPr/>
        </p:nvSpPr>
        <p:spPr>
          <a:xfrm>
            <a:off x="835276" y="724444"/>
            <a:ext cx="5739695" cy="544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zh-CN" alt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華康中圓體" panose="020F0509000000000000" pitchFamily="49" charset="-120"/>
                <a:ea typeface="華康中圓體" panose="020F0509000000000000" pitchFamily="49" charset="-120"/>
                <a:cs typeface="Kaiti TC" charset="-120"/>
                <a:hlinkClick r:id="rId2"/>
              </a:rPr>
              <a:t>GITHUB</a:t>
            </a:r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  <a:cs typeface="Kaiti TC" charset="-120"/>
              </a:rPr>
              <a:t>展示</a:t>
            </a:r>
          </a:p>
        </p:txBody>
      </p:sp>
      <p:sp>
        <p:nvSpPr>
          <p:cNvPr id="7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15/17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B5491C-9F8D-424C-983F-6BC9CCA66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96" b="7995"/>
          <a:stretch/>
        </p:blipFill>
        <p:spPr>
          <a:xfrm>
            <a:off x="1678762" y="1230958"/>
            <a:ext cx="9792418" cy="439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09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 txBox="1">
            <a:spLocks/>
          </p:cNvSpPr>
          <p:nvPr/>
        </p:nvSpPr>
        <p:spPr>
          <a:xfrm>
            <a:off x="4496529" y="3308791"/>
            <a:ext cx="3197354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72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Thanks</a:t>
            </a:r>
            <a:endParaRPr lang="zh-CN" altLang="en-US" sz="7200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816272" y="836712"/>
            <a:ext cx="6557868" cy="5086478"/>
            <a:chOff x="1180541" y="726122"/>
            <a:chExt cx="6557868" cy="5086478"/>
          </a:xfrm>
        </p:grpSpPr>
        <p:grpSp>
          <p:nvGrpSpPr>
            <p:cNvPr id="4" name="组合 2"/>
            <p:cNvGrpSpPr/>
            <p:nvPr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rgbClr val="00B050"/>
            </a:solidFill>
          </p:grpSpPr>
          <p:sp>
            <p:nvSpPr>
              <p:cNvPr id="67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4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9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0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1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5" name="组合 3"/>
            <p:cNvGrpSpPr>
              <a:grpSpLocks noChangeAspect="1"/>
            </p:cNvGrpSpPr>
            <p:nvPr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rgbClr val="92D050"/>
            </a:solidFill>
          </p:grpSpPr>
          <p:sp>
            <p:nvSpPr>
              <p:cNvPr id="56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8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0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1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2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5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6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6" name="Group 26"/>
            <p:cNvGrpSpPr>
              <a:grpSpLocks noChangeAspect="1"/>
            </p:cNvGrpSpPr>
            <p:nvPr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rgbClr val="0070C0"/>
            </a:solidFill>
          </p:grpSpPr>
          <p:sp>
            <p:nvSpPr>
              <p:cNvPr id="54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7" name="Freeform 111"/>
            <p:cNvSpPr>
              <a:spLocks noChangeAspect="1" noEditPoints="1"/>
            </p:cNvSpPr>
            <p:nvPr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8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rgbClr val="0070C0"/>
            </a:solidFill>
          </p:grpSpPr>
          <p:sp>
            <p:nvSpPr>
              <p:cNvPr id="45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6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9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0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9" name="组合 44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rgbClr val="00B0F0"/>
            </a:solidFill>
          </p:grpSpPr>
          <p:sp>
            <p:nvSpPr>
              <p:cNvPr id="30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4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5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6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8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9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0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0" name="组合 60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rgbClr val="00B0F0"/>
            </a:solidFill>
          </p:grpSpPr>
          <p:sp>
            <p:nvSpPr>
              <p:cNvPr id="19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0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1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3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4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1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rgbClr val="00B050"/>
            </a:solidFill>
          </p:grpSpPr>
          <p:sp>
            <p:nvSpPr>
              <p:cNvPr id="17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12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13" name="组合 97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14" name="椭圆 77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5" name="椭圆 78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6" name="椭圆 79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2019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3307442" y="1342155"/>
            <a:ext cx="1880643" cy="1107996"/>
          </a:xfrm>
        </p:spPr>
        <p:txBody>
          <a:bodyPr/>
          <a:lstStyle/>
          <a:p>
            <a:r>
              <a:rPr lang="zh-TW" altLang="en-US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 charset="-120"/>
              </a:rPr>
              <a:t>目錄</a:t>
            </a:r>
            <a:endParaRPr lang="zh-CN" altLang="en-US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Microsoft JhengHei" charset="-120"/>
            </a:endParaRPr>
          </a:p>
        </p:txBody>
      </p:sp>
      <p:sp>
        <p:nvSpPr>
          <p:cNvPr id="24" name="文本占位符 17"/>
          <p:cNvSpPr>
            <a:spLocks noGrp="1"/>
          </p:cNvSpPr>
          <p:nvPr>
            <p:ph type="body" sz="quarter" idx="12"/>
          </p:nvPr>
        </p:nvSpPr>
        <p:spPr>
          <a:xfrm>
            <a:off x="862816" y="3291321"/>
            <a:ext cx="1268296" cy="1200329"/>
          </a:xfrm>
        </p:spPr>
        <p:txBody>
          <a:bodyPr/>
          <a:lstStyle/>
          <a:p>
            <a:r>
              <a:rPr lang="en-US" altLang="zh-CN" baseline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4461363" y="3291321"/>
            <a:ext cx="1268296" cy="1200329"/>
          </a:xfrm>
        </p:spPr>
        <p:txBody>
          <a:bodyPr/>
          <a:lstStyle/>
          <a:p>
            <a:r>
              <a:rPr lang="en-US" altLang="zh-CN" baseline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文本占位符 19"/>
          <p:cNvSpPr>
            <a:spLocks noGrp="1"/>
          </p:cNvSpPr>
          <p:nvPr>
            <p:ph type="body" sz="quarter" idx="14"/>
          </p:nvPr>
        </p:nvSpPr>
        <p:spPr>
          <a:xfrm>
            <a:off x="8059910" y="3291321"/>
            <a:ext cx="1268296" cy="1200329"/>
          </a:xfrm>
        </p:spPr>
        <p:txBody>
          <a:bodyPr/>
          <a:lstStyle/>
          <a:p>
            <a:r>
              <a:rPr lang="en-US" altLang="zh-CN" baseline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占位符 20"/>
          <p:cNvSpPr>
            <a:spLocks noGrp="1"/>
          </p:cNvSpPr>
          <p:nvPr>
            <p:ph type="body" sz="quarter" idx="15"/>
          </p:nvPr>
        </p:nvSpPr>
        <p:spPr>
          <a:xfrm>
            <a:off x="862816" y="4713025"/>
            <a:ext cx="1268296" cy="1200329"/>
          </a:xfrm>
        </p:spPr>
        <p:txBody>
          <a:bodyPr/>
          <a:lstStyle/>
          <a:p>
            <a:r>
              <a:rPr lang="en-US" altLang="zh-CN" baseline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文本占位符 24"/>
          <p:cNvSpPr>
            <a:spLocks noGrp="1"/>
          </p:cNvSpPr>
          <p:nvPr>
            <p:ph type="body" sz="quarter" idx="18"/>
          </p:nvPr>
        </p:nvSpPr>
        <p:spPr>
          <a:xfrm>
            <a:off x="2092995" y="3645024"/>
            <a:ext cx="2160000" cy="584775"/>
          </a:xfrm>
        </p:spPr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Kaiti TC" charset="-120"/>
              </a:rPr>
              <a:t>類別圖</a:t>
            </a: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22"/>
          </p:nvPr>
        </p:nvSpPr>
        <p:spPr>
          <a:xfrm>
            <a:off x="9290089" y="3645024"/>
            <a:ext cx="2160000" cy="584775"/>
          </a:xfrm>
        </p:spPr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Kaiti TC" charset="-120"/>
              </a:rPr>
              <a:t>測試計畫</a:t>
            </a:r>
          </a:p>
        </p:txBody>
      </p:sp>
      <p:sp>
        <p:nvSpPr>
          <p:cNvPr id="30" name="文字版面配置區 32"/>
          <p:cNvSpPr>
            <a:spLocks noGrp="1"/>
          </p:cNvSpPr>
          <p:nvPr>
            <p:ph type="body" sz="quarter" idx="24"/>
          </p:nvPr>
        </p:nvSpPr>
        <p:spPr>
          <a:xfrm>
            <a:off x="2092995" y="5076473"/>
            <a:ext cx="2160000" cy="584775"/>
          </a:xfrm>
        </p:spPr>
        <p:txBody>
          <a:bodyPr/>
          <a:lstStyle/>
          <a:p>
            <a:r>
              <a:rPr kumimoji="1" lang="zh-TW" altLang="en-US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Kaiti TC" charset="-120"/>
              </a:rPr>
              <a:t>目前進度</a:t>
            </a:r>
          </a:p>
        </p:txBody>
      </p:sp>
      <p:sp>
        <p:nvSpPr>
          <p:cNvPr id="32" name="文字版面配置區 39"/>
          <p:cNvSpPr>
            <a:spLocks noGrp="1"/>
          </p:cNvSpPr>
          <p:nvPr>
            <p:ph type="body" sz="quarter" idx="16"/>
          </p:nvPr>
        </p:nvSpPr>
        <p:spPr>
          <a:xfrm>
            <a:off x="4461363" y="4713025"/>
            <a:ext cx="1268296" cy="1200329"/>
          </a:xfrm>
        </p:spPr>
        <p:txBody>
          <a:bodyPr/>
          <a:lstStyle/>
          <a:p>
            <a:r>
              <a:rPr kumimoji="1" lang="en-US" altLang="zh-TW" baseline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05</a:t>
            </a:r>
            <a:endParaRPr kumimoji="1" lang="zh-TW" altLang="en-US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文字版面配置區 42"/>
          <p:cNvSpPr>
            <a:spLocks noGrp="1"/>
          </p:cNvSpPr>
          <p:nvPr>
            <p:ph type="body" sz="quarter" idx="20"/>
          </p:nvPr>
        </p:nvSpPr>
        <p:spPr>
          <a:xfrm>
            <a:off x="5668513" y="3645024"/>
            <a:ext cx="2160000" cy="584775"/>
          </a:xfrm>
        </p:spPr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Kaiti TC" charset="-120"/>
              </a:rPr>
              <a:t>循序圖</a:t>
            </a:r>
          </a:p>
        </p:txBody>
      </p:sp>
      <p:sp>
        <p:nvSpPr>
          <p:cNvPr id="37" name="文字版面配置區 32"/>
          <p:cNvSpPr>
            <a:spLocks noGrp="1"/>
          </p:cNvSpPr>
          <p:nvPr>
            <p:ph type="body" sz="quarter" idx="24"/>
          </p:nvPr>
        </p:nvSpPr>
        <p:spPr>
          <a:xfrm>
            <a:off x="11182301" y="6596390"/>
            <a:ext cx="1008112" cy="261610"/>
          </a:xfrm>
        </p:spPr>
        <p:txBody>
          <a:bodyPr anchor="ctr"/>
          <a:lstStyle/>
          <a:p>
            <a:pPr algn="r"/>
            <a:r>
              <a:rPr kumimoji="1" lang="en-US" altLang="zh-TW" sz="1050" b="0" spc="600" baseline="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02/17</a:t>
            </a:r>
            <a:endParaRPr kumimoji="1" lang="zh-TW" altLang="en-US" sz="1050" b="0" spc="600" baseline="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字版面配置區 32"/>
          <p:cNvSpPr>
            <a:spLocks noGrp="1"/>
          </p:cNvSpPr>
          <p:nvPr>
            <p:ph type="body" sz="quarter" idx="24"/>
          </p:nvPr>
        </p:nvSpPr>
        <p:spPr>
          <a:xfrm>
            <a:off x="5668512" y="5076473"/>
            <a:ext cx="3955085" cy="1077218"/>
          </a:xfrm>
        </p:spPr>
        <p:txBody>
          <a:bodyPr/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  <a:cs typeface="Kaiti TC" charset="-120"/>
              </a:rPr>
              <a:t>GITHUB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Kaiti TC" charset="-120"/>
              </a:rPr>
              <a:t>展示</a:t>
            </a:r>
            <a:endParaRPr kumimoji="1" lang="zh-TW" altLang="en-US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Kai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5153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691706" y="2852412"/>
            <a:ext cx="2807000" cy="1728716"/>
            <a:chOff x="4707526" y="2649451"/>
            <a:chExt cx="2807000" cy="1728716"/>
          </a:xfrm>
        </p:grpSpPr>
        <p:sp>
          <p:nvSpPr>
            <p:cNvPr id="2" name="文本占位符 1"/>
            <p:cNvSpPr txBox="1">
              <a:spLocks/>
            </p:cNvSpPr>
            <p:nvPr/>
          </p:nvSpPr>
          <p:spPr>
            <a:xfrm>
              <a:off x="4707526" y="2649451"/>
              <a:ext cx="2807000" cy="108952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72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 panose="020B0604020202020204" pitchFamily="34" charset="-120"/>
                  <a:cs typeface="Times New Roman" panose="02020603050405020304" pitchFamily="18" charset="0"/>
                </a:rPr>
                <a:t>Part 1</a:t>
              </a:r>
              <a:endParaRPr lang="zh-CN" altLang="en-US" sz="72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" name="文本占位符 2"/>
            <p:cNvSpPr txBox="1">
              <a:spLocks/>
            </p:cNvSpPr>
            <p:nvPr/>
          </p:nvSpPr>
          <p:spPr>
            <a:xfrm>
              <a:off x="4992771" y="3731836"/>
              <a:ext cx="2236511" cy="64633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zh-TW" altLang="en-US" sz="4000" b="1" dirty="0">
                  <a:solidFill>
                    <a:srgbClr val="0070C0"/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  <a:cs typeface="Arial" panose="020B0604020202020204" pitchFamily="34" charset="0"/>
                </a:rPr>
                <a:t>類別圖</a:t>
              </a:r>
            </a:p>
          </p:txBody>
        </p:sp>
      </p:grpSp>
      <p:sp>
        <p:nvSpPr>
          <p:cNvPr id="8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03/17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631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 txBox="1">
            <a:spLocks/>
          </p:cNvSpPr>
          <p:nvPr/>
        </p:nvSpPr>
        <p:spPr>
          <a:xfrm>
            <a:off x="835276" y="724444"/>
            <a:ext cx="5739695" cy="544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zh-CN" alt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  <a:cs typeface="Kaiti TC" charset="-120"/>
              </a:rPr>
              <a:t>類別圖</a:t>
            </a:r>
          </a:p>
        </p:txBody>
      </p:sp>
      <p:sp>
        <p:nvSpPr>
          <p:cNvPr id="14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04/17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9D07DE9-618F-44C3-94B0-4FAE6E07FCC8}"/>
              </a:ext>
            </a:extLst>
          </p:cNvPr>
          <p:cNvGrpSpPr/>
          <p:nvPr/>
        </p:nvGrpSpPr>
        <p:grpSpPr>
          <a:xfrm>
            <a:off x="694606" y="2231284"/>
            <a:ext cx="1800200" cy="1710578"/>
            <a:chOff x="1558702" y="2348880"/>
            <a:chExt cx="1800200" cy="171057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ECB7A78-F85D-49D4-BC76-A2B2E9197361}"/>
                </a:ext>
              </a:extLst>
            </p:cNvPr>
            <p:cNvSpPr/>
            <p:nvPr/>
          </p:nvSpPr>
          <p:spPr>
            <a:xfrm>
              <a:off x="1558702" y="2348880"/>
              <a:ext cx="1800200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使用者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8FB36D5-4A46-4796-A05F-594CA33A596E}"/>
                </a:ext>
              </a:extLst>
            </p:cNvPr>
            <p:cNvSpPr/>
            <p:nvPr/>
          </p:nvSpPr>
          <p:spPr>
            <a:xfrm>
              <a:off x="1558702" y="2780927"/>
              <a:ext cx="1800200" cy="12785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/>
                  </a:solidFill>
                </a:rPr>
                <a:t>基本資料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/>
                  </a:solidFill>
                </a:rPr>
                <a:t>收藏店家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/>
                  </a:solidFill>
                </a:rPr>
                <a:t>目前點數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/>
                  </a:solidFill>
                </a:rPr>
                <a:t>目前位置</a:t>
              </a: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44B25B7-7B44-4798-8922-B2BB96BFD04F}"/>
              </a:ext>
            </a:extLst>
          </p:cNvPr>
          <p:cNvGrpSpPr/>
          <p:nvPr/>
        </p:nvGrpSpPr>
        <p:grpSpPr>
          <a:xfrm>
            <a:off x="8543478" y="2231284"/>
            <a:ext cx="1800200" cy="1836982"/>
            <a:chOff x="1558702" y="2348880"/>
            <a:chExt cx="1800200" cy="183698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655D7C7-04DE-441A-B91A-046A0F4708D8}"/>
                </a:ext>
              </a:extLst>
            </p:cNvPr>
            <p:cNvSpPr/>
            <p:nvPr/>
          </p:nvSpPr>
          <p:spPr>
            <a:xfrm>
              <a:off x="1558702" y="2348880"/>
              <a:ext cx="1800200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攤商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51CB1B0-7B90-4E85-9D28-A2B801D54C8B}"/>
                </a:ext>
              </a:extLst>
            </p:cNvPr>
            <p:cNvSpPr/>
            <p:nvPr/>
          </p:nvSpPr>
          <p:spPr>
            <a:xfrm>
              <a:off x="1558702" y="2780928"/>
              <a:ext cx="1800200" cy="14049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/>
                  </a:solidFill>
                </a:rPr>
                <a:t>攤商名稱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/>
                  </a:solidFill>
                </a:rPr>
                <a:t>店面地點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/>
                  </a:solidFill>
                </a:rPr>
                <a:t>營業狀況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/>
                  </a:solidFill>
                </a:rPr>
                <a:t>活動資訊</a:t>
              </a:r>
              <a:endParaRPr lang="en-US" altLang="zh-TW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24024366-F839-45CE-8926-53086E670C3B}"/>
              </a:ext>
            </a:extLst>
          </p:cNvPr>
          <p:cNvGrpSpPr/>
          <p:nvPr/>
        </p:nvGrpSpPr>
        <p:grpSpPr>
          <a:xfrm>
            <a:off x="4634517" y="5085184"/>
            <a:ext cx="1800200" cy="1296144"/>
            <a:chOff x="5879182" y="5013176"/>
            <a:chExt cx="1800200" cy="129614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07E0FD3-5AA0-4CDD-AA0A-F3CBC3911BC3}"/>
                </a:ext>
              </a:extLst>
            </p:cNvPr>
            <p:cNvSpPr/>
            <p:nvPr/>
          </p:nvSpPr>
          <p:spPr>
            <a:xfrm>
              <a:off x="5879182" y="5013176"/>
              <a:ext cx="1800200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攤商概況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FC269C2-33DF-4D4A-8FDA-7D18F0A32F71}"/>
                </a:ext>
              </a:extLst>
            </p:cNvPr>
            <p:cNvSpPr/>
            <p:nvPr/>
          </p:nvSpPr>
          <p:spPr>
            <a:xfrm>
              <a:off x="5879182" y="5445224"/>
              <a:ext cx="1800200" cy="8640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/>
                  </a:solidFill>
                </a:rPr>
                <a:t>店面地點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tx1"/>
                  </a:solidFill>
                </a:rPr>
                <a:t>營業狀況</a:t>
              </a:r>
              <a:endParaRPr lang="en-US" altLang="zh-TW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B5617FE1-4148-4BD7-B4FE-6F0CB37AA5F4}"/>
              </a:ext>
            </a:extLst>
          </p:cNvPr>
          <p:cNvGrpSpPr/>
          <p:nvPr/>
        </p:nvGrpSpPr>
        <p:grpSpPr>
          <a:xfrm>
            <a:off x="4166465" y="2420888"/>
            <a:ext cx="2736304" cy="1296144"/>
            <a:chOff x="1558702" y="2348880"/>
            <a:chExt cx="1800200" cy="129614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5A3F5A9-17EB-43F9-AEDA-5A277BD18AD4}"/>
                </a:ext>
              </a:extLst>
            </p:cNvPr>
            <p:cNvSpPr/>
            <p:nvPr/>
          </p:nvSpPr>
          <p:spPr>
            <a:xfrm>
              <a:off x="1558702" y="2348880"/>
              <a:ext cx="1800200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近期活動資訊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37C990A-13BC-4C19-9EE0-786D7D35D95A}"/>
                </a:ext>
              </a:extLst>
            </p:cNvPr>
            <p:cNvSpPr/>
            <p:nvPr/>
          </p:nvSpPr>
          <p:spPr>
            <a:xfrm>
              <a:off x="1558702" y="2780928"/>
              <a:ext cx="1800200" cy="8640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收藏店家活動資訊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EE779D6-F90A-4561-A9C6-C9C07F8D8F60}"/>
              </a:ext>
            </a:extLst>
          </p:cNvPr>
          <p:cNvCxnSpPr>
            <a:stCxn id="20" idx="3"/>
            <a:endCxn id="31" idx="1"/>
          </p:cNvCxnSpPr>
          <p:nvPr/>
        </p:nvCxnSpPr>
        <p:spPr>
          <a:xfrm flipV="1">
            <a:off x="2494806" y="3284984"/>
            <a:ext cx="1671659" cy="176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618FADA8-4592-41A4-8518-C9DB70991377}"/>
              </a:ext>
            </a:extLst>
          </p:cNvPr>
          <p:cNvCxnSpPr>
            <a:stCxn id="31" idx="3"/>
          </p:cNvCxnSpPr>
          <p:nvPr/>
        </p:nvCxnSpPr>
        <p:spPr>
          <a:xfrm>
            <a:off x="6902769" y="3284984"/>
            <a:ext cx="164070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7043474-AF16-4D91-83F4-E4BBB27F5DE0}"/>
              </a:ext>
            </a:extLst>
          </p:cNvPr>
          <p:cNvCxnSpPr>
            <a:stCxn id="31" idx="2"/>
            <a:endCxn id="26" idx="0"/>
          </p:cNvCxnSpPr>
          <p:nvPr/>
        </p:nvCxnSpPr>
        <p:spPr>
          <a:xfrm>
            <a:off x="5534617" y="3717032"/>
            <a:ext cx="0" cy="136815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9B74C778-5698-4C90-8B07-ACE5B6D7E11A}"/>
              </a:ext>
            </a:extLst>
          </p:cNvPr>
          <p:cNvCxnSpPr>
            <a:stCxn id="20" idx="3"/>
            <a:endCxn id="31" idx="1"/>
          </p:cNvCxnSpPr>
          <p:nvPr/>
        </p:nvCxnSpPr>
        <p:spPr>
          <a:xfrm flipV="1">
            <a:off x="2494806" y="3284984"/>
            <a:ext cx="1671659" cy="17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D6CC0DB-6FF9-4C48-9FCB-3AF1DEF26812}"/>
              </a:ext>
            </a:extLst>
          </p:cNvPr>
          <p:cNvCxnSpPr>
            <a:endCxn id="31" idx="3"/>
          </p:cNvCxnSpPr>
          <p:nvPr/>
        </p:nvCxnSpPr>
        <p:spPr>
          <a:xfrm flipH="1">
            <a:off x="6902769" y="3284984"/>
            <a:ext cx="156870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D43CDA9F-C5B6-482D-9032-B115A4F1E645}"/>
              </a:ext>
            </a:extLst>
          </p:cNvPr>
          <p:cNvSpPr/>
          <p:nvPr/>
        </p:nvSpPr>
        <p:spPr>
          <a:xfrm rot="2530485">
            <a:off x="2540442" y="3194114"/>
            <a:ext cx="210100" cy="216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1EB17F-891A-4283-A286-8BBA8710888A}"/>
              </a:ext>
            </a:extLst>
          </p:cNvPr>
          <p:cNvSpPr/>
          <p:nvPr/>
        </p:nvSpPr>
        <p:spPr>
          <a:xfrm rot="2530485">
            <a:off x="8310090" y="3185978"/>
            <a:ext cx="210100" cy="216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3804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691706" y="2852412"/>
            <a:ext cx="2807000" cy="1728716"/>
            <a:chOff x="4707526" y="2649451"/>
            <a:chExt cx="2807000" cy="1728716"/>
          </a:xfrm>
        </p:grpSpPr>
        <p:sp>
          <p:nvSpPr>
            <p:cNvPr id="2" name="文本占位符 1"/>
            <p:cNvSpPr txBox="1">
              <a:spLocks/>
            </p:cNvSpPr>
            <p:nvPr/>
          </p:nvSpPr>
          <p:spPr>
            <a:xfrm>
              <a:off x="4707526" y="2649451"/>
              <a:ext cx="2807000" cy="108952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72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 panose="020B0604020202020204" pitchFamily="34" charset="-120"/>
                  <a:cs typeface="Times New Roman" panose="02020603050405020304" pitchFamily="18" charset="0"/>
                </a:rPr>
                <a:t>Part </a:t>
              </a:r>
              <a:r>
                <a:rPr lang="en-US" altLang="zh-TW" sz="72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 panose="020B0604020202020204" pitchFamily="34" charset="-120"/>
                  <a:cs typeface="Times New Roman" panose="02020603050405020304" pitchFamily="18" charset="0"/>
                </a:rPr>
                <a:t>2</a:t>
              </a:r>
              <a:endParaRPr lang="zh-CN" altLang="en-US" sz="72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" name="文本占位符 2"/>
            <p:cNvSpPr txBox="1">
              <a:spLocks/>
            </p:cNvSpPr>
            <p:nvPr/>
          </p:nvSpPr>
          <p:spPr>
            <a:xfrm>
              <a:off x="4992771" y="3731836"/>
              <a:ext cx="2236511" cy="64633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zh-TW" altLang="en-US" sz="4000" b="1" dirty="0">
                  <a:solidFill>
                    <a:srgbClr val="0070C0"/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  <a:cs typeface="Arial" panose="020B0604020202020204" pitchFamily="34" charset="0"/>
                </a:rPr>
                <a:t>循序圖</a:t>
              </a:r>
            </a:p>
          </p:txBody>
        </p:sp>
      </p:grpSp>
      <p:sp>
        <p:nvSpPr>
          <p:cNvPr id="8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05/17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8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 txBox="1">
            <a:spLocks/>
          </p:cNvSpPr>
          <p:nvPr/>
        </p:nvSpPr>
        <p:spPr>
          <a:xfrm>
            <a:off x="835276" y="724444"/>
            <a:ext cx="5739695" cy="544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zh-CN" alt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  <a:cs typeface="Kaiti TC" charset="-120"/>
              </a:rPr>
              <a:t>循序圖</a:t>
            </a:r>
          </a:p>
        </p:txBody>
      </p:sp>
      <p:sp>
        <p:nvSpPr>
          <p:cNvPr id="15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06/17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6CE28B-344B-49B0-B5DE-588184426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48285"/>
              </p:ext>
            </p:extLst>
          </p:nvPr>
        </p:nvGraphicFramePr>
        <p:xfrm>
          <a:off x="847247" y="1556792"/>
          <a:ext cx="976761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936">
                  <a:extLst>
                    <a:ext uri="{9D8B030D-6E8A-4147-A177-3AD203B41FA5}">
                      <a16:colId xmlns:a16="http://schemas.microsoft.com/office/drawing/2014/main" val="3423590690"/>
                    </a:ext>
                  </a:extLst>
                </a:gridCol>
                <a:gridCol w="1627936">
                  <a:extLst>
                    <a:ext uri="{9D8B030D-6E8A-4147-A177-3AD203B41FA5}">
                      <a16:colId xmlns:a16="http://schemas.microsoft.com/office/drawing/2014/main" val="3287212407"/>
                    </a:ext>
                  </a:extLst>
                </a:gridCol>
                <a:gridCol w="1627936">
                  <a:extLst>
                    <a:ext uri="{9D8B030D-6E8A-4147-A177-3AD203B41FA5}">
                      <a16:colId xmlns:a16="http://schemas.microsoft.com/office/drawing/2014/main" val="1710832802"/>
                    </a:ext>
                  </a:extLst>
                </a:gridCol>
                <a:gridCol w="1627936">
                  <a:extLst>
                    <a:ext uri="{9D8B030D-6E8A-4147-A177-3AD203B41FA5}">
                      <a16:colId xmlns:a16="http://schemas.microsoft.com/office/drawing/2014/main" val="2295492033"/>
                    </a:ext>
                  </a:extLst>
                </a:gridCol>
                <a:gridCol w="1627936">
                  <a:extLst>
                    <a:ext uri="{9D8B030D-6E8A-4147-A177-3AD203B41FA5}">
                      <a16:colId xmlns:a16="http://schemas.microsoft.com/office/drawing/2014/main" val="3672749731"/>
                    </a:ext>
                  </a:extLst>
                </a:gridCol>
                <a:gridCol w="1627936">
                  <a:extLst>
                    <a:ext uri="{9D8B030D-6E8A-4147-A177-3AD203B41FA5}">
                      <a16:colId xmlns:a16="http://schemas.microsoft.com/office/drawing/2014/main" val="35851369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使用者</a:t>
                      </a:r>
                    </a:p>
                  </a:txBody>
                  <a:tcPr>
                    <a:lnR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系統</a:t>
                      </a:r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服務</a:t>
                      </a:r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889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/>
                        <a:t>1.</a:t>
                      </a:r>
                      <a:r>
                        <a:rPr lang="zh-TW" altLang="en-US" dirty="0"/>
                        <a:t>登入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/>
                        <a:t>1.1</a:t>
                      </a:r>
                      <a:r>
                        <a:rPr lang="zh-TW" altLang="en-US" dirty="0"/>
                        <a:t>驗證帳號密碼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73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驗證錯誤</a:t>
                      </a:r>
                      <a:r>
                        <a:rPr lang="en-US" altLang="zh-TW" dirty="0"/>
                        <a:t>&gt;3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1.1.1</a:t>
                      </a:r>
                      <a:r>
                        <a:rPr lang="zh-TW" altLang="en-US" dirty="0"/>
                        <a:t>鎖定帳戶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50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zh-TW" altLang="en-US" dirty="0"/>
                        <a:t>登入成功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..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回傳驗證結果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577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978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/>
                        <a:t>2.</a:t>
                      </a:r>
                      <a:r>
                        <a:rPr lang="zh-TW" altLang="en-US" dirty="0"/>
                        <a:t>獲取攤商活動資訊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/>
                        <a:t>2.1</a:t>
                      </a:r>
                      <a:r>
                        <a:rPr lang="zh-TW" altLang="en-US" dirty="0"/>
                        <a:t>查找資料庫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3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zh-TW" altLang="en-US" dirty="0"/>
                        <a:t>顯示活動資訊</a:t>
                      </a:r>
                      <a:r>
                        <a:rPr lang="zh-TW" altLang="en-US" u="sng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TW" u="none" dirty="0">
                          <a:solidFill>
                            <a:schemeClr val="bg1"/>
                          </a:solidFill>
                        </a:rPr>
                        <a:t>..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zh-TW" altLang="en-US" dirty="0"/>
                        <a:t>   回傳資料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29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60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/>
                        <a:t>3.</a:t>
                      </a:r>
                      <a:r>
                        <a:rPr lang="zh-TW" altLang="en-US" dirty="0"/>
                        <a:t>獲取店家資訊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/>
                        <a:t>3.1</a:t>
                      </a:r>
                      <a:r>
                        <a:rPr lang="zh-TW" altLang="en-US" dirty="0"/>
                        <a:t>查找資料庫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84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zh-TW" altLang="en-US" dirty="0"/>
                        <a:t>顯示店家資訊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..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zh-TW" altLang="en-US" dirty="0"/>
                        <a:t>   回傳資料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44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lg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02639"/>
                  </a:ext>
                </a:extLst>
              </a:tr>
            </a:tbl>
          </a:graphicData>
        </a:graphic>
      </p:graphicFrame>
      <p:sp>
        <p:nvSpPr>
          <p:cNvPr id="9" name="箭號: 向右 8">
            <a:extLst>
              <a:ext uri="{FF2B5EF4-FFF2-40B4-BE49-F238E27FC236}">
                <a16:creationId xmlns:a16="http://schemas.microsoft.com/office/drawing/2014/main" id="{B24D3A97-38D6-4679-8486-4A6EC71934F0}"/>
              </a:ext>
            </a:extLst>
          </p:cNvPr>
          <p:cNvSpPr/>
          <p:nvPr/>
        </p:nvSpPr>
        <p:spPr>
          <a:xfrm>
            <a:off x="5519142" y="2179362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54049412-2C15-4951-9CDA-0119EDA06D3C}"/>
              </a:ext>
            </a:extLst>
          </p:cNvPr>
          <p:cNvSpPr/>
          <p:nvPr/>
        </p:nvSpPr>
        <p:spPr>
          <a:xfrm>
            <a:off x="7103318" y="2179361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013B351A-B58A-40A2-8E0F-95DF2A49B62D}"/>
              </a:ext>
            </a:extLst>
          </p:cNvPr>
          <p:cNvSpPr/>
          <p:nvPr/>
        </p:nvSpPr>
        <p:spPr>
          <a:xfrm flipH="1">
            <a:off x="5748021" y="2924944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FABF4559-4A2B-41B0-B8B3-8B9BCF7FA4BB}"/>
              </a:ext>
            </a:extLst>
          </p:cNvPr>
          <p:cNvSpPr/>
          <p:nvPr/>
        </p:nvSpPr>
        <p:spPr>
          <a:xfrm flipH="1">
            <a:off x="2494806" y="2919481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F609F1B1-345C-426C-98A1-23D7BBE301D5}"/>
              </a:ext>
            </a:extLst>
          </p:cNvPr>
          <p:cNvSpPr/>
          <p:nvPr/>
        </p:nvSpPr>
        <p:spPr>
          <a:xfrm>
            <a:off x="5546579" y="3658024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1186713D-1234-4082-8798-E3D22DA7313B}"/>
              </a:ext>
            </a:extLst>
          </p:cNvPr>
          <p:cNvSpPr/>
          <p:nvPr/>
        </p:nvSpPr>
        <p:spPr>
          <a:xfrm>
            <a:off x="8759502" y="3661556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E6F9371A-3671-47E6-9FE1-6130314F4406}"/>
              </a:ext>
            </a:extLst>
          </p:cNvPr>
          <p:cNvSpPr/>
          <p:nvPr/>
        </p:nvSpPr>
        <p:spPr>
          <a:xfrm>
            <a:off x="5495796" y="4775944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73F00500-8944-4A17-93C8-66339ADA1EF5}"/>
              </a:ext>
            </a:extLst>
          </p:cNvPr>
          <p:cNvSpPr/>
          <p:nvPr/>
        </p:nvSpPr>
        <p:spPr>
          <a:xfrm>
            <a:off x="8760317" y="4775944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BA75F5A6-2DAF-4533-819E-759EF74AF0F4}"/>
              </a:ext>
            </a:extLst>
          </p:cNvPr>
          <p:cNvSpPr/>
          <p:nvPr/>
        </p:nvSpPr>
        <p:spPr>
          <a:xfrm flipH="1">
            <a:off x="5766659" y="4030815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FAE14AF7-292E-4764-9969-F67DE3E794E4}"/>
              </a:ext>
            </a:extLst>
          </p:cNvPr>
          <p:cNvSpPr/>
          <p:nvPr/>
        </p:nvSpPr>
        <p:spPr>
          <a:xfrm flipH="1">
            <a:off x="5731055" y="5125760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145031C5-10B9-4085-83BC-C7A4BF56232E}"/>
              </a:ext>
            </a:extLst>
          </p:cNvPr>
          <p:cNvSpPr/>
          <p:nvPr/>
        </p:nvSpPr>
        <p:spPr>
          <a:xfrm flipH="1">
            <a:off x="2494806" y="4030815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1CF2BEE9-DD92-4187-9685-B546F05A9D03}"/>
              </a:ext>
            </a:extLst>
          </p:cNvPr>
          <p:cNvSpPr/>
          <p:nvPr/>
        </p:nvSpPr>
        <p:spPr>
          <a:xfrm flipH="1">
            <a:off x="2494806" y="5176371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D87F3C42-485A-4DFA-9D15-E0E335EECC53}"/>
              </a:ext>
            </a:extLst>
          </p:cNvPr>
          <p:cNvSpPr/>
          <p:nvPr/>
        </p:nvSpPr>
        <p:spPr>
          <a:xfrm flipH="1">
            <a:off x="9001236" y="2909197"/>
            <a:ext cx="184476" cy="249673"/>
          </a:xfrm>
          <a:prstGeom prst="rightArrow">
            <a:avLst>
              <a:gd name="adj1" fmla="val 33214"/>
              <a:gd name="adj2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648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691706" y="2852412"/>
            <a:ext cx="2807000" cy="1728716"/>
            <a:chOff x="4707526" y="2649451"/>
            <a:chExt cx="2807000" cy="1728716"/>
          </a:xfrm>
        </p:grpSpPr>
        <p:sp>
          <p:nvSpPr>
            <p:cNvPr id="2" name="文本占位符 1"/>
            <p:cNvSpPr txBox="1">
              <a:spLocks/>
            </p:cNvSpPr>
            <p:nvPr/>
          </p:nvSpPr>
          <p:spPr>
            <a:xfrm>
              <a:off x="4707526" y="2649451"/>
              <a:ext cx="2807000" cy="108952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72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 panose="020B0604020202020204" pitchFamily="34" charset="-120"/>
                  <a:cs typeface="Times New Roman" panose="02020603050405020304" pitchFamily="18" charset="0"/>
                </a:rPr>
                <a:t>Part </a:t>
              </a:r>
              <a:r>
                <a:rPr lang="en-US" altLang="zh-TW" sz="72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 panose="020B0604020202020204" pitchFamily="34" charset="-120"/>
                  <a:cs typeface="Times New Roman" panose="02020603050405020304" pitchFamily="18" charset="0"/>
                </a:rPr>
                <a:t>3</a:t>
              </a:r>
              <a:endParaRPr lang="zh-CN" altLang="en-US" sz="72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" name="文本占位符 2"/>
            <p:cNvSpPr txBox="1">
              <a:spLocks/>
            </p:cNvSpPr>
            <p:nvPr/>
          </p:nvSpPr>
          <p:spPr>
            <a:xfrm>
              <a:off x="4992771" y="3731836"/>
              <a:ext cx="2236511" cy="64633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zh-TW" altLang="en-US" sz="4000" b="1" dirty="0">
                  <a:solidFill>
                    <a:srgbClr val="0070C0"/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  <a:cs typeface="Arial" panose="020B0604020202020204" pitchFamily="34" charset="0"/>
                </a:rPr>
                <a:t>測試計畫</a:t>
              </a:r>
            </a:p>
          </p:txBody>
        </p:sp>
      </p:grpSp>
      <p:sp>
        <p:nvSpPr>
          <p:cNvPr id="8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07/17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119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C:\Users\USER\AppData\Local\Microsoft\Windows\INetCache\Content.Word\28232794_1802230096467154_1345156441_n.png">
            <a:extLst>
              <a:ext uri="{FF2B5EF4-FFF2-40B4-BE49-F238E27FC236}">
                <a16:creationId xmlns:a16="http://schemas.microsoft.com/office/drawing/2014/main" id="{4ADBC6AB-9AEA-497F-85A0-F3B255B595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766" y="28117"/>
            <a:ext cx="8208912" cy="737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版面配置區 1"/>
          <p:cNvSpPr txBox="1">
            <a:spLocks/>
          </p:cNvSpPr>
          <p:nvPr/>
        </p:nvSpPr>
        <p:spPr>
          <a:xfrm>
            <a:off x="835276" y="724444"/>
            <a:ext cx="5739695" cy="544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zh-CN" alt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ea typeface="華康中圓體" panose="020F0509000000000000" pitchFamily="49" charset="-120"/>
              </a:rPr>
              <a:t>測試計畫</a:t>
            </a:r>
          </a:p>
        </p:txBody>
      </p:sp>
      <p:sp>
        <p:nvSpPr>
          <p:cNvPr id="27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08/17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904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 txBox="1">
            <a:spLocks/>
          </p:cNvSpPr>
          <p:nvPr/>
        </p:nvSpPr>
        <p:spPr>
          <a:xfrm>
            <a:off x="835276" y="724444"/>
            <a:ext cx="5739695" cy="544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zh-CN" alt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ea typeface="華康中圓體" panose="020F0509000000000000" pitchFamily="49" charset="-120"/>
              </a:rPr>
              <a:t>測試計畫</a:t>
            </a:r>
          </a:p>
        </p:txBody>
      </p:sp>
      <p:sp>
        <p:nvSpPr>
          <p:cNvPr id="27" name="文字版面配置區 32"/>
          <p:cNvSpPr txBox="1">
            <a:spLocks/>
          </p:cNvSpPr>
          <p:nvPr/>
        </p:nvSpPr>
        <p:spPr>
          <a:xfrm>
            <a:off x="11182301" y="6596390"/>
            <a:ext cx="1008112" cy="2616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TW" sz="1050" spc="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09/17</a:t>
            </a:r>
            <a:endParaRPr kumimoji="1" lang="zh-TW" altLang="en-US" sz="1050" spc="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950AD01-4B78-4772-AA91-6A3D8C449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945659"/>
              </p:ext>
            </p:extLst>
          </p:nvPr>
        </p:nvGraphicFramePr>
        <p:xfrm>
          <a:off x="1448792" y="1844824"/>
          <a:ext cx="8951475" cy="388843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01775">
                  <a:extLst>
                    <a:ext uri="{9D8B030D-6E8A-4147-A177-3AD203B41FA5}">
                      <a16:colId xmlns:a16="http://schemas.microsoft.com/office/drawing/2014/main" val="1382335498"/>
                    </a:ext>
                  </a:extLst>
                </a:gridCol>
                <a:gridCol w="7149700">
                  <a:extLst>
                    <a:ext uri="{9D8B030D-6E8A-4147-A177-3AD203B41FA5}">
                      <a16:colId xmlns:a16="http://schemas.microsoft.com/office/drawing/2014/main" val="933140333"/>
                    </a:ext>
                  </a:extLst>
                </a:gridCol>
              </a:tblGrid>
              <a:tr h="478347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240"/>
                        </a:spcAft>
                      </a:pPr>
                      <a:r>
                        <a:rPr lang="en-US" sz="2000" kern="100">
                          <a:effectLst/>
                        </a:rPr>
                        <a:t>GOMS</a:t>
                      </a:r>
                      <a:r>
                        <a:rPr lang="zh-TW" sz="2000" kern="100">
                          <a:effectLst/>
                        </a:rPr>
                        <a:t>要素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04" marR="114804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240"/>
                        </a:spcAft>
                      </a:pPr>
                      <a:r>
                        <a:rPr lang="zh-TW" sz="2000" kern="100">
                          <a:effectLst/>
                        </a:rPr>
                        <a:t>本研究人機互動行為分析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04" marR="114804" marT="0" marB="0" anchor="ctr"/>
                </a:tc>
                <a:extLst>
                  <a:ext uri="{0D108BD9-81ED-4DB2-BD59-A6C34878D82A}">
                    <a16:rowId xmlns:a16="http://schemas.microsoft.com/office/drawing/2014/main" val="3871411008"/>
                  </a:ext>
                </a:extLst>
              </a:tr>
              <a:tr h="918427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240"/>
                        </a:spcAft>
                      </a:pPr>
                      <a:r>
                        <a:rPr lang="en-US" sz="2000" kern="100">
                          <a:effectLst/>
                        </a:rPr>
                        <a:t>Goals</a:t>
                      </a:r>
                      <a:endParaRPr lang="zh-TW" sz="2000" kern="100">
                        <a:effectLst/>
                      </a:endParaRPr>
                    </a:p>
                    <a:p>
                      <a:pPr algn="ctr" hangingPunct="0">
                        <a:spcAft>
                          <a:spcPts val="240"/>
                        </a:spcAft>
                      </a:pPr>
                      <a:r>
                        <a:rPr lang="en-US" sz="2000" kern="100">
                          <a:effectLst/>
                        </a:rPr>
                        <a:t>(</a:t>
                      </a:r>
                      <a:r>
                        <a:rPr lang="zh-TW" sz="2000" kern="100">
                          <a:effectLst/>
                        </a:rPr>
                        <a:t>目標</a:t>
                      </a:r>
                      <a:r>
                        <a:rPr lang="en-US" sz="2000" kern="100">
                          <a:effectLst/>
                        </a:rPr>
                        <a:t>)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04" marR="114804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240"/>
                        </a:spcAft>
                      </a:pPr>
                      <a:r>
                        <a:rPr lang="zh-TW" sz="2000" kern="100">
                          <a:effectLst/>
                        </a:rPr>
                        <a:t>本研究要實現使消費者快速累計點數，同時為店家創造口碑行銷，讓買賣雙方皆可獲得優惠與行銷的智慧生活集點應用程式為目標。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04" marR="114804" marT="0" marB="0"/>
                </a:tc>
                <a:extLst>
                  <a:ext uri="{0D108BD9-81ED-4DB2-BD59-A6C34878D82A}">
                    <a16:rowId xmlns:a16="http://schemas.microsoft.com/office/drawing/2014/main" val="130336366"/>
                  </a:ext>
                </a:extLst>
              </a:tr>
              <a:tr h="65480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240"/>
                        </a:spcAft>
                      </a:pPr>
                      <a:r>
                        <a:rPr lang="en-US" sz="2000" kern="100">
                          <a:effectLst/>
                        </a:rPr>
                        <a:t>Operations</a:t>
                      </a:r>
                      <a:endParaRPr lang="zh-TW" sz="2000" kern="100">
                        <a:effectLst/>
                      </a:endParaRPr>
                    </a:p>
                    <a:p>
                      <a:pPr algn="ctr" hangingPunct="0">
                        <a:spcAft>
                          <a:spcPts val="240"/>
                        </a:spcAft>
                      </a:pPr>
                      <a:r>
                        <a:rPr lang="en-US" sz="2000" kern="100">
                          <a:effectLst/>
                        </a:rPr>
                        <a:t>(</a:t>
                      </a:r>
                      <a:r>
                        <a:rPr lang="zh-TW" sz="2000" kern="100">
                          <a:effectLst/>
                        </a:rPr>
                        <a:t>操作</a:t>
                      </a:r>
                      <a:r>
                        <a:rPr lang="en-US" sz="2000" kern="100">
                          <a:effectLst/>
                        </a:rPr>
                        <a:t>)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04" marR="114804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240"/>
                        </a:spcAft>
                      </a:pPr>
                      <a:r>
                        <a:rPr lang="zh-TW" sz="2000" kern="100">
                          <a:effectLst/>
                        </a:rPr>
                        <a:t>運用口碑行銷特點讓使用者在消費前就知道好友曾至該店家消費，同時獲取店家點數，對店家減少焦慮增家信任及記憶點。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04" marR="114804" marT="0" marB="0"/>
                </a:tc>
                <a:extLst>
                  <a:ext uri="{0D108BD9-81ED-4DB2-BD59-A6C34878D82A}">
                    <a16:rowId xmlns:a16="http://schemas.microsoft.com/office/drawing/2014/main" val="97127649"/>
                  </a:ext>
                </a:extLst>
              </a:tr>
              <a:tr h="918427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240"/>
                        </a:spcAft>
                      </a:pPr>
                      <a:r>
                        <a:rPr lang="en-US" sz="2000" kern="100">
                          <a:effectLst/>
                        </a:rPr>
                        <a:t>Methods</a:t>
                      </a:r>
                      <a:endParaRPr lang="zh-TW" sz="2000" kern="100">
                        <a:effectLst/>
                      </a:endParaRPr>
                    </a:p>
                    <a:p>
                      <a:pPr algn="ctr" hangingPunct="0">
                        <a:spcAft>
                          <a:spcPts val="240"/>
                        </a:spcAft>
                      </a:pPr>
                      <a:r>
                        <a:rPr lang="en-US" sz="2000" kern="100">
                          <a:effectLst/>
                        </a:rPr>
                        <a:t>(</a:t>
                      </a:r>
                      <a:r>
                        <a:rPr lang="zh-TW" sz="2000" kern="100">
                          <a:effectLst/>
                        </a:rPr>
                        <a:t>方法</a:t>
                      </a:r>
                      <a:r>
                        <a:rPr lang="en-US" sz="2000" kern="100">
                          <a:effectLst/>
                        </a:rPr>
                        <a:t>)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04" marR="114804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240"/>
                        </a:spcAft>
                      </a:pPr>
                      <a:r>
                        <a:rPr lang="zh-TW" sz="2000" kern="100">
                          <a:effectLst/>
                        </a:rPr>
                        <a:t>整合各店家的集點優惠並連結社群網站，使消費者運用</a:t>
                      </a:r>
                      <a:r>
                        <a:rPr lang="en-US" sz="2000" kern="100">
                          <a:effectLst/>
                        </a:rPr>
                        <a:t>QR-code </a:t>
                      </a:r>
                      <a:r>
                        <a:rPr lang="zh-TW" sz="2000" kern="100">
                          <a:effectLst/>
                        </a:rPr>
                        <a:t>掃描的方式集點，同時分享商家資訊至社群網站，只要有好友點選該資訊亦可獲得點數。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04" marR="114804" marT="0" marB="0"/>
                </a:tc>
                <a:extLst>
                  <a:ext uri="{0D108BD9-81ED-4DB2-BD59-A6C34878D82A}">
                    <a16:rowId xmlns:a16="http://schemas.microsoft.com/office/drawing/2014/main" val="2745077089"/>
                  </a:ext>
                </a:extLst>
              </a:tr>
              <a:tr h="918427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240"/>
                        </a:spcAft>
                      </a:pPr>
                      <a:r>
                        <a:rPr lang="en-US" sz="2000" kern="100">
                          <a:effectLst/>
                        </a:rPr>
                        <a:t>Selection rules</a:t>
                      </a:r>
                      <a:endParaRPr lang="zh-TW" sz="2000" kern="100">
                        <a:effectLst/>
                      </a:endParaRPr>
                    </a:p>
                    <a:p>
                      <a:pPr algn="ctr" hangingPunct="0">
                        <a:spcAft>
                          <a:spcPts val="240"/>
                        </a:spcAft>
                      </a:pPr>
                      <a:r>
                        <a:rPr lang="en-US" sz="2000" kern="100">
                          <a:effectLst/>
                        </a:rPr>
                        <a:t>(</a:t>
                      </a:r>
                      <a:r>
                        <a:rPr lang="zh-TW" sz="2000" kern="100">
                          <a:effectLst/>
                        </a:rPr>
                        <a:t>選擇規則</a:t>
                      </a:r>
                      <a:r>
                        <a:rPr lang="en-US" sz="2000" kern="100">
                          <a:effectLst/>
                        </a:rPr>
                        <a:t>)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04" marR="114804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240"/>
                        </a:spcAft>
                      </a:pPr>
                      <a:r>
                        <a:rPr lang="zh-TW" sz="2000" kern="100" dirty="0">
                          <a:effectLst/>
                        </a:rPr>
                        <a:t>程序簡潔，容易上手。運用心理學的互惠原則使消費者不易拒絕，建立潛在購買約定。結合社群網站將優惠及店家資訊成為使用者共同話題。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04" marR="114804" marT="0" marB="0"/>
                </a:tc>
                <a:extLst>
                  <a:ext uri="{0D108BD9-81ED-4DB2-BD59-A6C34878D82A}">
                    <a16:rowId xmlns:a16="http://schemas.microsoft.com/office/drawing/2014/main" val="3477461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110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</TotalTime>
  <Words>614</Words>
  <Application>Microsoft Office PowerPoint</Application>
  <PresentationFormat>自訂</PresentationFormat>
  <Paragraphs>108</Paragraphs>
  <Slides>16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Microsoft YaHei</vt:lpstr>
      <vt:lpstr>Microsoft YaHei UI</vt:lpstr>
      <vt:lpstr>華康中圓體</vt:lpstr>
      <vt:lpstr>Arial</vt:lpstr>
      <vt:lpstr>Calibri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Anna Lu</dc:creator>
  <cp:lastModifiedBy>明原</cp:lastModifiedBy>
  <cp:revision>83</cp:revision>
  <dcterms:created xsi:type="dcterms:W3CDTF">2017-11-24T15:46:31Z</dcterms:created>
  <dcterms:modified xsi:type="dcterms:W3CDTF">2019-01-10T17:40:11Z</dcterms:modified>
</cp:coreProperties>
</file>